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0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1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4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5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6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7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8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9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2192020" y="923925"/>
            <a:ext cx="11704320" cy="20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166100" y="2926079"/>
            <a:ext cx="5730240" cy="5303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5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ext 0"/>
          <p:cNvSpPr txBox="1"/>
          <p:nvPr/>
        </p:nvSpPr>
        <p:spPr>
          <a:xfrm>
            <a:off x="837724" y="1818083"/>
            <a:ext cx="7468552" cy="278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DRLE: Decentralised Reinforcement Learning at the Edge for Traffic Light Control in the IoV</a:t>
            </a:r>
          </a:p>
        </p:txBody>
      </p:sp>
      <p:sp>
        <p:nvSpPr>
          <p:cNvPr id="132" name="Text 1"/>
          <p:cNvSpPr txBox="1"/>
          <p:nvPr/>
        </p:nvSpPr>
        <p:spPr>
          <a:xfrm>
            <a:off x="837724" y="4993123"/>
            <a:ext cx="7468552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Presented by Pengyuan Zhou, Xianfu Chen, Zhi Liu, Tristan Braud, Pan Hui, Jussi Kangasharju</a:t>
            </a:r>
          </a:p>
        </p:txBody>
      </p:sp>
      <p:sp>
        <p:nvSpPr>
          <p:cNvPr id="133" name="Text 2"/>
          <p:cNvSpPr txBox="1"/>
          <p:nvPr/>
        </p:nvSpPr>
        <p:spPr>
          <a:xfrm>
            <a:off x="837723" y="6028373"/>
            <a:ext cx="176593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Team Number : 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WhatsApp Image 2025-08-04 at 5.26.50 PM.jpeg" descr="WhatsApp Image 2025-08-04 at 5.26.50 PM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673" y="2158"/>
            <a:ext cx="13577054" cy="822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 0"/>
          <p:cNvSpPr txBox="1"/>
          <p:nvPr/>
        </p:nvSpPr>
        <p:spPr>
          <a:xfrm>
            <a:off x="837723" y="1581149"/>
            <a:ext cx="11122126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Team Task Allocation for DRLE Development</a:t>
            </a:r>
          </a:p>
        </p:txBody>
      </p:sp>
      <p:sp>
        <p:nvSpPr>
          <p:cNvPr id="233" name="Text 1"/>
          <p:cNvSpPr txBox="1"/>
          <p:nvPr/>
        </p:nvSpPr>
        <p:spPr>
          <a:xfrm>
            <a:off x="837723" y="2763916"/>
            <a:ext cx="9276248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A structured approach ensured comprehensive coverage of all aspects of the DRLE project.</a:t>
            </a:r>
          </a:p>
        </p:txBody>
      </p:sp>
      <p:sp>
        <p:nvSpPr>
          <p:cNvPr id="234" name="Shape 2"/>
          <p:cNvSpPr/>
          <p:nvPr/>
        </p:nvSpPr>
        <p:spPr>
          <a:xfrm>
            <a:off x="837722" y="3416141"/>
            <a:ext cx="538522" cy="53852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35" name="Text 3"/>
          <p:cNvSpPr txBox="1"/>
          <p:nvPr/>
        </p:nvSpPr>
        <p:spPr>
          <a:xfrm>
            <a:off x="1008751" y="3474125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36" name="Text 4"/>
          <p:cNvSpPr txBox="1"/>
          <p:nvPr/>
        </p:nvSpPr>
        <p:spPr>
          <a:xfrm>
            <a:off x="1615559" y="3460908"/>
            <a:ext cx="4380595" cy="411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System Design &amp; Architecture</a:t>
            </a:r>
          </a:p>
        </p:txBody>
      </p:sp>
      <p:sp>
        <p:nvSpPr>
          <p:cNvPr id="237" name="Text 5"/>
          <p:cNvSpPr txBox="1"/>
          <p:nvPr/>
        </p:nvSpPr>
        <p:spPr>
          <a:xfrm>
            <a:off x="1615558" y="4026813"/>
            <a:ext cx="5549982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Focus on edge-layer components, IoV data flow, and the DRLE hierarchy (Intersection, ES1, ES2).</a:t>
            </a:r>
          </a:p>
        </p:txBody>
      </p:sp>
      <p:sp>
        <p:nvSpPr>
          <p:cNvPr id="238" name="Shape 6"/>
          <p:cNvSpPr/>
          <p:nvPr/>
        </p:nvSpPr>
        <p:spPr>
          <a:xfrm>
            <a:off x="7464742" y="3416141"/>
            <a:ext cx="538522" cy="53852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39" name="Text 7"/>
          <p:cNvSpPr txBox="1"/>
          <p:nvPr/>
        </p:nvSpPr>
        <p:spPr>
          <a:xfrm>
            <a:off x="7635771" y="3474125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0" name="Text 8"/>
          <p:cNvSpPr txBox="1"/>
          <p:nvPr/>
        </p:nvSpPr>
        <p:spPr>
          <a:xfrm>
            <a:off x="8242578" y="3460908"/>
            <a:ext cx="4319650" cy="411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Algorithm &amp; Theoretical Proof</a:t>
            </a:r>
          </a:p>
        </p:txBody>
      </p:sp>
      <p:sp>
        <p:nvSpPr>
          <p:cNvPr id="241" name="Text 9"/>
          <p:cNvSpPr txBox="1"/>
          <p:nvPr/>
        </p:nvSpPr>
        <p:spPr>
          <a:xfrm>
            <a:off x="8242578" y="4026813"/>
            <a:ext cx="5550099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Detailed analysis of RL models, Q-function decomposition, and convergence theorems.</a:t>
            </a:r>
          </a:p>
        </p:txBody>
      </p:sp>
      <p:sp>
        <p:nvSpPr>
          <p:cNvPr id="242" name="Shape 10"/>
          <p:cNvSpPr/>
          <p:nvPr/>
        </p:nvSpPr>
        <p:spPr>
          <a:xfrm>
            <a:off x="837722" y="5271611"/>
            <a:ext cx="538522" cy="53852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43" name="Text 11"/>
          <p:cNvSpPr txBox="1"/>
          <p:nvPr/>
        </p:nvSpPr>
        <p:spPr>
          <a:xfrm>
            <a:off x="1008751" y="5329594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44" name="Text 12"/>
          <p:cNvSpPr txBox="1"/>
          <p:nvPr/>
        </p:nvSpPr>
        <p:spPr>
          <a:xfrm>
            <a:off x="1615559" y="5316377"/>
            <a:ext cx="3500116" cy="411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Simulation &amp; Evaluation</a:t>
            </a:r>
          </a:p>
        </p:txBody>
      </p:sp>
      <p:sp>
        <p:nvSpPr>
          <p:cNvPr id="245" name="Text 13"/>
          <p:cNvSpPr txBox="1"/>
          <p:nvPr/>
        </p:nvSpPr>
        <p:spPr>
          <a:xfrm>
            <a:off x="1615558" y="5882282"/>
            <a:ext cx="5549982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Setup of SUMO, Flow, and RLlib environments; analysis of training performance metrics.</a:t>
            </a:r>
          </a:p>
        </p:txBody>
      </p:sp>
      <p:sp>
        <p:nvSpPr>
          <p:cNvPr id="246" name="Shape 14"/>
          <p:cNvSpPr/>
          <p:nvPr/>
        </p:nvSpPr>
        <p:spPr>
          <a:xfrm>
            <a:off x="7464742" y="5271611"/>
            <a:ext cx="538522" cy="53852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47" name="Text 15"/>
          <p:cNvSpPr txBox="1"/>
          <p:nvPr/>
        </p:nvSpPr>
        <p:spPr>
          <a:xfrm>
            <a:off x="7635771" y="5329594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8" name="Text 16"/>
          <p:cNvSpPr txBox="1"/>
          <p:nvPr/>
        </p:nvSpPr>
        <p:spPr>
          <a:xfrm>
            <a:off x="8242578" y="5316377"/>
            <a:ext cx="4949578" cy="411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Result Analysis &amp; Communication</a:t>
            </a:r>
          </a:p>
        </p:txBody>
      </p:sp>
      <p:sp>
        <p:nvSpPr>
          <p:cNvPr id="249" name="Text 17"/>
          <p:cNvSpPr txBox="1"/>
          <p:nvPr/>
        </p:nvSpPr>
        <p:spPr>
          <a:xfrm>
            <a:off x="8242578" y="5882282"/>
            <a:ext cx="5550099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Evaluation of traffic improvements, scalability, delays, and comparison with baseline algorithms.</a:t>
            </a:r>
          </a:p>
        </p:txBody>
      </p:sp>
      <p:pic>
        <p:nvPicPr>
          <p:cNvPr id="25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2425" y="6872715"/>
            <a:ext cx="3505202" cy="134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 0"/>
          <p:cNvSpPr txBox="1"/>
          <p:nvPr/>
        </p:nvSpPr>
        <p:spPr>
          <a:xfrm>
            <a:off x="837724" y="1678422"/>
            <a:ext cx="7468552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DRLE: The Future of Smart City Traffic</a:t>
            </a:r>
          </a:p>
        </p:txBody>
      </p:sp>
      <p:sp>
        <p:nvSpPr>
          <p:cNvPr id="254" name="Text 1"/>
          <p:cNvSpPr txBox="1"/>
          <p:nvPr/>
        </p:nvSpPr>
        <p:spPr>
          <a:xfrm>
            <a:off x="1196696" y="3714631"/>
            <a:ext cx="7109581" cy="150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DRLE stands as a scalable, real-time, and intelligent edge-based solution for smart city traffic management, showcasing clear advantages over traditional centralised models through robust theoretical guarantees and comprehensive experimental validation.</a:t>
            </a:r>
          </a:p>
        </p:txBody>
      </p:sp>
      <p:sp>
        <p:nvSpPr>
          <p:cNvPr id="255" name="Shape 2"/>
          <p:cNvSpPr/>
          <p:nvPr/>
        </p:nvSpPr>
        <p:spPr>
          <a:xfrm>
            <a:off x="837722" y="3445431"/>
            <a:ext cx="30482" cy="2070499"/>
          </a:xfrm>
          <a:prstGeom prst="rect">
            <a:avLst/>
          </a:prstGeom>
          <a:solidFill>
            <a:srgbClr val="F5A3A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56" name="Text 3"/>
          <p:cNvSpPr txBox="1"/>
          <p:nvPr/>
        </p:nvSpPr>
        <p:spPr>
          <a:xfrm>
            <a:off x="837724" y="5785127"/>
            <a:ext cx="7468552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This framework marks a significant leap towards truly adaptive and efficient urban mobility systems.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0"/>
          <p:cNvSpPr txBox="1"/>
          <p:nvPr/>
        </p:nvSpPr>
        <p:spPr>
          <a:xfrm>
            <a:off x="714374" y="561259"/>
            <a:ext cx="10269278" cy="58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700"/>
              </a:lnSpc>
              <a:defRPr sz="37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The Urban Traffic Dilemma: A Growing Challenge</a:t>
            </a:r>
          </a:p>
        </p:txBody>
      </p:sp>
      <p:sp>
        <p:nvSpPr>
          <p:cNvPr id="136" name="Text 1"/>
          <p:cNvSpPr txBox="1"/>
          <p:nvPr/>
        </p:nvSpPr>
        <p:spPr>
          <a:xfrm>
            <a:off x="714375" y="1569719"/>
            <a:ext cx="13201650" cy="618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Urban areas are increasingly gridlocked despite abundant real-time data from connected vehicles. Traditional traffic light systems are rigid and cannot adapt to dynamic traffic patterns or scale efficiently across vast city networks.</a:t>
            </a:r>
          </a:p>
        </p:txBody>
      </p:sp>
      <p:pic>
        <p:nvPicPr>
          <p:cNvPr id="13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0004" y="2452210"/>
            <a:ext cx="10750272" cy="575345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 2"/>
          <p:cNvSpPr txBox="1"/>
          <p:nvPr/>
        </p:nvSpPr>
        <p:spPr>
          <a:xfrm>
            <a:off x="6905893" y="3007493"/>
            <a:ext cx="1396505" cy="18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500"/>
              </a:lnSpc>
              <a:defRPr sz="12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Visible Traffic Issues</a:t>
            </a:r>
          </a:p>
        </p:txBody>
      </p:sp>
      <p:pic>
        <p:nvPicPr>
          <p:cNvPr id="13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2818" y="3056795"/>
            <a:ext cx="264031" cy="26402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 3"/>
          <p:cNvSpPr txBox="1"/>
          <p:nvPr/>
        </p:nvSpPr>
        <p:spPr>
          <a:xfrm>
            <a:off x="6905893" y="4063612"/>
            <a:ext cx="1639021" cy="18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500"/>
              </a:lnSpc>
              <a:defRPr sz="12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Surface-Level Problems</a:t>
            </a:r>
          </a:p>
        </p:txBody>
      </p:sp>
      <p:pic>
        <p:nvPicPr>
          <p:cNvPr id="14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2818" y="4112912"/>
            <a:ext cx="264031" cy="26403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 4"/>
          <p:cNvSpPr txBox="1"/>
          <p:nvPr/>
        </p:nvSpPr>
        <p:spPr>
          <a:xfrm>
            <a:off x="6905893" y="5119727"/>
            <a:ext cx="1441451" cy="18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500"/>
              </a:lnSpc>
              <a:defRPr sz="12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System Inefficiencies</a:t>
            </a:r>
          </a:p>
        </p:txBody>
      </p:sp>
      <p:pic>
        <p:nvPicPr>
          <p:cNvPr id="143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2818" y="5169029"/>
            <a:ext cx="264031" cy="26403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ext 5"/>
          <p:cNvSpPr txBox="1"/>
          <p:nvPr/>
        </p:nvSpPr>
        <p:spPr>
          <a:xfrm>
            <a:off x="6905893" y="6175845"/>
            <a:ext cx="1300288" cy="18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500"/>
              </a:lnSpc>
              <a:defRPr sz="12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Underlying Causes</a:t>
            </a:r>
          </a:p>
        </p:txBody>
      </p:sp>
      <p:pic>
        <p:nvPicPr>
          <p:cNvPr id="145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2818" y="6225144"/>
            <a:ext cx="264031" cy="26403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 6"/>
          <p:cNvSpPr txBox="1"/>
          <p:nvPr/>
        </p:nvSpPr>
        <p:spPr>
          <a:xfrm>
            <a:off x="6905893" y="7245163"/>
            <a:ext cx="1783310" cy="18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500"/>
              </a:lnSpc>
              <a:defRPr sz="12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Data &amp; Adaptability Issues</a:t>
            </a:r>
          </a:p>
        </p:txBody>
      </p:sp>
      <p:pic>
        <p:nvPicPr>
          <p:cNvPr id="147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2818" y="7294464"/>
            <a:ext cx="264031" cy="264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298611" y="6914160"/>
            <a:ext cx="3505202" cy="134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0"/>
          <p:cNvSpPr txBox="1"/>
          <p:nvPr/>
        </p:nvSpPr>
        <p:spPr>
          <a:xfrm>
            <a:off x="837722" y="2027396"/>
            <a:ext cx="6424167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Why it's an Edge Problem</a:t>
            </a:r>
          </a:p>
        </p:txBody>
      </p:sp>
      <p:sp>
        <p:nvSpPr>
          <p:cNvPr id="151" name="Text 1"/>
          <p:cNvSpPr txBox="1"/>
          <p:nvPr/>
        </p:nvSpPr>
        <p:spPr>
          <a:xfrm>
            <a:off x="837723" y="3210162"/>
            <a:ext cx="6933321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Latency matters: Traffic lights must respond to real-time vehicle flow.</a:t>
            </a:r>
          </a:p>
        </p:txBody>
      </p:sp>
      <p:sp>
        <p:nvSpPr>
          <p:cNvPr id="152" name="Text 2"/>
          <p:cNvSpPr txBox="1"/>
          <p:nvPr/>
        </p:nvSpPr>
        <p:spPr>
          <a:xfrm>
            <a:off x="837723" y="3862387"/>
            <a:ext cx="7646133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Scalability issues: Centralised systems can't handle vast traffic data quickly.</a:t>
            </a:r>
          </a:p>
        </p:txBody>
      </p:sp>
      <p:sp>
        <p:nvSpPr>
          <p:cNvPr id="153" name="Text 3"/>
          <p:cNvSpPr txBox="1"/>
          <p:nvPr/>
        </p:nvSpPr>
        <p:spPr>
          <a:xfrm>
            <a:off x="837724" y="4514612"/>
            <a:ext cx="10606100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Edge computing provides localised processing near traffic signals, enabling low-latency decision-making.</a:t>
            </a:r>
          </a:p>
        </p:txBody>
      </p:sp>
      <p:sp>
        <p:nvSpPr>
          <p:cNvPr id="154" name="Text 4"/>
          <p:cNvSpPr txBox="1"/>
          <p:nvPr/>
        </p:nvSpPr>
        <p:spPr>
          <a:xfrm>
            <a:off x="837723" y="5166836"/>
            <a:ext cx="7150089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IoV data collected at the edge improves responsiveness and accuracy.</a:t>
            </a:r>
          </a:p>
        </p:txBody>
      </p:sp>
      <p:sp>
        <p:nvSpPr>
          <p:cNvPr id="155" name="Text 5"/>
          <p:cNvSpPr txBox="1"/>
          <p:nvPr/>
        </p:nvSpPr>
        <p:spPr>
          <a:xfrm>
            <a:off x="837723" y="5819061"/>
            <a:ext cx="7903420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So, it demands edge infrastructure to support real-time, decentralised control..</a:t>
            </a:r>
          </a:p>
        </p:txBody>
      </p:sp>
      <p:pic>
        <p:nvPicPr>
          <p:cNvPr id="15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8611" y="6914160"/>
            <a:ext cx="3505202" cy="134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 0"/>
          <p:cNvSpPr txBox="1"/>
          <p:nvPr/>
        </p:nvSpPr>
        <p:spPr>
          <a:xfrm>
            <a:off x="837723" y="1476256"/>
            <a:ext cx="11339315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Limitations of Existing Traffic Control Methods</a:t>
            </a:r>
          </a:p>
        </p:txBody>
      </p:sp>
      <p:sp>
        <p:nvSpPr>
          <p:cNvPr id="159" name="Text 1"/>
          <p:cNvSpPr txBox="1"/>
          <p:nvPr/>
        </p:nvSpPr>
        <p:spPr>
          <a:xfrm>
            <a:off x="837724" y="2659022"/>
            <a:ext cx="8636435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Previous approaches fall short in addressing the complexities of modern urban traffic.</a:t>
            </a:r>
          </a:p>
        </p:txBody>
      </p:sp>
      <p:sp>
        <p:nvSpPr>
          <p:cNvPr id="160" name="Shape 2"/>
          <p:cNvSpPr/>
          <p:nvPr/>
        </p:nvSpPr>
        <p:spPr>
          <a:xfrm>
            <a:off x="837722" y="3430904"/>
            <a:ext cx="3520920" cy="299206"/>
          </a:xfrm>
          <a:prstGeom prst="roundRect">
            <a:avLst>
              <a:gd name="adj" fmla="val 12001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61" name="Text 3"/>
          <p:cNvSpPr txBox="1"/>
          <p:nvPr/>
        </p:nvSpPr>
        <p:spPr>
          <a:xfrm>
            <a:off x="4538067" y="3430904"/>
            <a:ext cx="434876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3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0%</a:t>
            </a:r>
          </a:p>
        </p:txBody>
      </p:sp>
      <p:sp>
        <p:nvSpPr>
          <p:cNvPr id="162" name="Text 4"/>
          <p:cNvSpPr txBox="1"/>
          <p:nvPr/>
        </p:nvSpPr>
        <p:spPr>
          <a:xfrm>
            <a:off x="837722" y="4029192"/>
            <a:ext cx="260629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Lacks learning ability</a:t>
            </a:r>
          </a:p>
        </p:txBody>
      </p:sp>
      <p:sp>
        <p:nvSpPr>
          <p:cNvPr id="163" name="Shape 5"/>
          <p:cNvSpPr/>
          <p:nvPr/>
        </p:nvSpPr>
        <p:spPr>
          <a:xfrm>
            <a:off x="5255776" y="3430904"/>
            <a:ext cx="3429121" cy="299206"/>
          </a:xfrm>
          <a:prstGeom prst="roundRect">
            <a:avLst>
              <a:gd name="adj" fmla="val 12001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64" name="Shape 6"/>
          <p:cNvSpPr/>
          <p:nvPr/>
        </p:nvSpPr>
        <p:spPr>
          <a:xfrm>
            <a:off x="5255776" y="3430904"/>
            <a:ext cx="342902" cy="299206"/>
          </a:xfrm>
          <a:prstGeom prst="roundRect">
            <a:avLst>
              <a:gd name="adj" fmla="val 12001"/>
            </a:avLst>
          </a:prstGeom>
          <a:solidFill>
            <a:srgbClr val="F5A3A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65" name="Text 7"/>
          <p:cNvSpPr txBox="1"/>
          <p:nvPr/>
        </p:nvSpPr>
        <p:spPr>
          <a:xfrm>
            <a:off x="8864320" y="3430904"/>
            <a:ext cx="597329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3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10%</a:t>
            </a:r>
          </a:p>
        </p:txBody>
      </p:sp>
      <p:sp>
        <p:nvSpPr>
          <p:cNvPr id="166" name="Text 8"/>
          <p:cNvSpPr txBox="1"/>
          <p:nvPr/>
        </p:nvSpPr>
        <p:spPr>
          <a:xfrm>
            <a:off x="5255776" y="4029192"/>
            <a:ext cx="3320616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Requires precise modeling</a:t>
            </a:r>
          </a:p>
        </p:txBody>
      </p:sp>
      <p:sp>
        <p:nvSpPr>
          <p:cNvPr id="167" name="Shape 9"/>
          <p:cNvSpPr/>
          <p:nvPr/>
        </p:nvSpPr>
        <p:spPr>
          <a:xfrm>
            <a:off x="9673828" y="3430904"/>
            <a:ext cx="3359468" cy="299206"/>
          </a:xfrm>
          <a:prstGeom prst="roundRect">
            <a:avLst>
              <a:gd name="adj" fmla="val 12001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68" name="Shape 10"/>
          <p:cNvSpPr/>
          <p:nvPr/>
        </p:nvSpPr>
        <p:spPr>
          <a:xfrm>
            <a:off x="9673828" y="3430904"/>
            <a:ext cx="839869" cy="299206"/>
          </a:xfrm>
          <a:prstGeom prst="roundRect">
            <a:avLst>
              <a:gd name="adj" fmla="val 12001"/>
            </a:avLst>
          </a:prstGeom>
          <a:solidFill>
            <a:srgbClr val="F5A3A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69" name="Text 11"/>
          <p:cNvSpPr txBox="1"/>
          <p:nvPr/>
        </p:nvSpPr>
        <p:spPr>
          <a:xfrm>
            <a:off x="13212723" y="3430904"/>
            <a:ext cx="597329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3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25%</a:t>
            </a:r>
          </a:p>
        </p:txBody>
      </p:sp>
      <p:sp>
        <p:nvSpPr>
          <p:cNvPr id="170" name="Text 12"/>
          <p:cNvSpPr txBox="1"/>
          <p:nvPr/>
        </p:nvSpPr>
        <p:spPr>
          <a:xfrm>
            <a:off x="9673828" y="4029192"/>
            <a:ext cx="4118848" cy="68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Not adaptive to dynamic environments</a:t>
            </a:r>
          </a:p>
        </p:txBody>
      </p:sp>
      <p:sp>
        <p:nvSpPr>
          <p:cNvPr id="171" name="Shape 13"/>
          <p:cNvSpPr/>
          <p:nvPr/>
        </p:nvSpPr>
        <p:spPr>
          <a:xfrm>
            <a:off x="837722" y="5451157"/>
            <a:ext cx="3538897" cy="299206"/>
          </a:xfrm>
          <a:prstGeom prst="roundRect">
            <a:avLst>
              <a:gd name="adj" fmla="val 12001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2" name="Shape 14"/>
          <p:cNvSpPr/>
          <p:nvPr/>
        </p:nvSpPr>
        <p:spPr>
          <a:xfrm>
            <a:off x="837722" y="5451157"/>
            <a:ext cx="176929" cy="299206"/>
          </a:xfrm>
          <a:prstGeom prst="roundRect">
            <a:avLst>
              <a:gd name="adj" fmla="val 20295"/>
            </a:avLst>
          </a:prstGeom>
          <a:solidFill>
            <a:srgbClr val="F5A3A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3" name="Text 15"/>
          <p:cNvSpPr txBox="1"/>
          <p:nvPr/>
        </p:nvSpPr>
        <p:spPr>
          <a:xfrm>
            <a:off x="4556045" y="5451157"/>
            <a:ext cx="434876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3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5%</a:t>
            </a:r>
          </a:p>
        </p:txBody>
      </p:sp>
      <p:sp>
        <p:nvSpPr>
          <p:cNvPr id="174" name="Text 16"/>
          <p:cNvSpPr txBox="1"/>
          <p:nvPr/>
        </p:nvSpPr>
        <p:spPr>
          <a:xfrm>
            <a:off x="837723" y="6049447"/>
            <a:ext cx="4118849" cy="68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Aren't practical for real-world deployment</a:t>
            </a:r>
          </a:p>
        </p:txBody>
      </p:sp>
      <p:sp>
        <p:nvSpPr>
          <p:cNvPr id="175" name="Shape 17"/>
          <p:cNvSpPr/>
          <p:nvPr/>
        </p:nvSpPr>
        <p:spPr>
          <a:xfrm>
            <a:off x="5255776" y="5451157"/>
            <a:ext cx="3447099" cy="299206"/>
          </a:xfrm>
          <a:prstGeom prst="roundRect">
            <a:avLst>
              <a:gd name="adj" fmla="val 12001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6" name="Shape 18"/>
          <p:cNvSpPr/>
          <p:nvPr/>
        </p:nvSpPr>
        <p:spPr>
          <a:xfrm>
            <a:off x="5255776" y="5451157"/>
            <a:ext cx="516971" cy="299206"/>
          </a:xfrm>
          <a:prstGeom prst="roundRect">
            <a:avLst>
              <a:gd name="adj" fmla="val 12001"/>
            </a:avLst>
          </a:prstGeom>
          <a:solidFill>
            <a:srgbClr val="F5A3A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7" name="Text 19"/>
          <p:cNvSpPr txBox="1"/>
          <p:nvPr/>
        </p:nvSpPr>
        <p:spPr>
          <a:xfrm>
            <a:off x="8882301" y="5451157"/>
            <a:ext cx="597329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3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15%</a:t>
            </a:r>
          </a:p>
        </p:txBody>
      </p:sp>
      <p:sp>
        <p:nvSpPr>
          <p:cNvPr id="178" name="Text 20"/>
          <p:cNvSpPr txBox="1"/>
          <p:nvPr/>
        </p:nvSpPr>
        <p:spPr>
          <a:xfrm>
            <a:off x="5255776" y="6049447"/>
            <a:ext cx="4118848" cy="68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Lack theoretical guarantees of global optimality</a:t>
            </a:r>
          </a:p>
        </p:txBody>
      </p:sp>
      <p:pic>
        <p:nvPicPr>
          <p:cNvPr id="17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8611" y="6914160"/>
            <a:ext cx="3505202" cy="134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 0"/>
          <p:cNvSpPr txBox="1"/>
          <p:nvPr/>
        </p:nvSpPr>
        <p:spPr>
          <a:xfrm>
            <a:off x="740448" y="603170"/>
            <a:ext cx="11826622" cy="60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39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DRLE's Innovative Three-Level Hierarchical Approach</a:t>
            </a:r>
          </a:p>
        </p:txBody>
      </p:sp>
      <p:sp>
        <p:nvSpPr>
          <p:cNvPr id="182" name="Text 1"/>
          <p:cNvSpPr txBox="1"/>
          <p:nvPr/>
        </p:nvSpPr>
        <p:spPr>
          <a:xfrm>
            <a:off x="740449" y="1648418"/>
            <a:ext cx="13149503" cy="641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DRLE employs a sophisticated three-level hierarchy to manage traffic light control, leveraging multi-agent Deep Q-Networks (DQN) at edge servers.</a:t>
            </a:r>
          </a:p>
        </p:txBody>
      </p:sp>
      <p:sp>
        <p:nvSpPr>
          <p:cNvPr id="183" name="Shape 2"/>
          <p:cNvSpPr/>
          <p:nvPr/>
        </p:nvSpPr>
        <p:spPr>
          <a:xfrm>
            <a:off x="740450" y="2563416"/>
            <a:ext cx="2191464" cy="1199318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4" name="Text 3"/>
          <p:cNvSpPr txBox="1"/>
          <p:nvPr/>
        </p:nvSpPr>
        <p:spPr>
          <a:xfrm>
            <a:off x="1748605" y="2977158"/>
            <a:ext cx="175153" cy="443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700"/>
              </a:lnSpc>
              <a:defRPr sz="23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5" name="Text 4"/>
          <p:cNvSpPr txBox="1"/>
          <p:nvPr/>
        </p:nvSpPr>
        <p:spPr>
          <a:xfrm>
            <a:off x="3143368" y="2774869"/>
            <a:ext cx="1903984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Intersection Level</a:t>
            </a:r>
          </a:p>
        </p:txBody>
      </p:sp>
      <p:sp>
        <p:nvSpPr>
          <p:cNvPr id="186" name="Text 5"/>
          <p:cNvSpPr txBox="1"/>
          <p:nvPr/>
        </p:nvSpPr>
        <p:spPr>
          <a:xfrm>
            <a:off x="3143367" y="3212781"/>
            <a:ext cx="4530330" cy="310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Simple threshold control for immediate responses.</a:t>
            </a:r>
          </a:p>
        </p:txBody>
      </p:sp>
      <p:sp>
        <p:nvSpPr>
          <p:cNvPr id="187" name="Shape 6"/>
          <p:cNvSpPr/>
          <p:nvPr/>
        </p:nvSpPr>
        <p:spPr>
          <a:xfrm>
            <a:off x="3037640" y="3752572"/>
            <a:ext cx="10746584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5" y="0"/>
                  <a:pt x="11" y="0"/>
                </a:cubicBezTo>
                <a:lnTo>
                  <a:pt x="21589" y="0"/>
                </a:lnTo>
                <a:cubicBezTo>
                  <a:pt x="21595" y="0"/>
                  <a:pt x="21600" y="4835"/>
                  <a:pt x="21600" y="10800"/>
                </a:cubicBezTo>
                <a:cubicBezTo>
                  <a:pt x="21600" y="16765"/>
                  <a:pt x="21595" y="21600"/>
                  <a:pt x="21589" y="21600"/>
                </a:cubicBezTo>
                <a:lnTo>
                  <a:pt x="11" y="21600"/>
                </a:lnTo>
                <a:cubicBezTo>
                  <a:pt x="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D9CEC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8" name="Shape 7"/>
          <p:cNvSpPr/>
          <p:nvPr/>
        </p:nvSpPr>
        <p:spPr>
          <a:xfrm>
            <a:off x="740450" y="3868458"/>
            <a:ext cx="4383048" cy="1199320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9" name="Text 8"/>
          <p:cNvSpPr txBox="1"/>
          <p:nvPr/>
        </p:nvSpPr>
        <p:spPr>
          <a:xfrm>
            <a:off x="2844337" y="4282202"/>
            <a:ext cx="175153" cy="443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700"/>
              </a:lnSpc>
              <a:defRPr sz="23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0" name="Text 9"/>
          <p:cNvSpPr txBox="1"/>
          <p:nvPr/>
        </p:nvSpPr>
        <p:spPr>
          <a:xfrm>
            <a:off x="5334953" y="4079914"/>
            <a:ext cx="1541680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Intra-ES Level</a:t>
            </a:r>
          </a:p>
        </p:txBody>
      </p:sp>
      <p:sp>
        <p:nvSpPr>
          <p:cNvPr id="191" name="Text 10"/>
          <p:cNvSpPr txBox="1"/>
          <p:nvPr/>
        </p:nvSpPr>
        <p:spPr>
          <a:xfrm>
            <a:off x="5334952" y="4517826"/>
            <a:ext cx="5595740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Multi-agent RL for main optimisation logic within edge servers.</a:t>
            </a:r>
          </a:p>
        </p:txBody>
      </p:sp>
      <p:sp>
        <p:nvSpPr>
          <p:cNvPr id="192" name="Shape 11"/>
          <p:cNvSpPr/>
          <p:nvPr/>
        </p:nvSpPr>
        <p:spPr>
          <a:xfrm>
            <a:off x="5229225" y="5057616"/>
            <a:ext cx="8554999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6" y="0"/>
                  <a:pt x="14" y="0"/>
                </a:cubicBezTo>
                <a:lnTo>
                  <a:pt x="21586" y="0"/>
                </a:lnTo>
                <a:cubicBezTo>
                  <a:pt x="21594" y="0"/>
                  <a:pt x="21600" y="4835"/>
                  <a:pt x="21600" y="10800"/>
                </a:cubicBezTo>
                <a:cubicBezTo>
                  <a:pt x="21600" y="16765"/>
                  <a:pt x="21594" y="21600"/>
                  <a:pt x="21586" y="21600"/>
                </a:cubicBezTo>
                <a:lnTo>
                  <a:pt x="14" y="21600"/>
                </a:lnTo>
                <a:cubicBezTo>
                  <a:pt x="6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D9CEC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93" name="Shape 12"/>
          <p:cNvSpPr/>
          <p:nvPr/>
        </p:nvSpPr>
        <p:spPr>
          <a:xfrm>
            <a:off x="740450" y="5173502"/>
            <a:ext cx="6574750" cy="1537813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94" name="Text 13"/>
          <p:cNvSpPr txBox="1"/>
          <p:nvPr/>
        </p:nvSpPr>
        <p:spPr>
          <a:xfrm>
            <a:off x="3940188" y="5756433"/>
            <a:ext cx="175153" cy="443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700"/>
              </a:lnSpc>
              <a:defRPr sz="23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5" name="Text 14"/>
          <p:cNvSpPr txBox="1"/>
          <p:nvPr/>
        </p:nvSpPr>
        <p:spPr>
          <a:xfrm>
            <a:off x="7526655" y="5384958"/>
            <a:ext cx="1541680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Inter-ES Level</a:t>
            </a:r>
          </a:p>
        </p:txBody>
      </p:sp>
      <p:sp>
        <p:nvSpPr>
          <p:cNvPr id="196" name="Text 15"/>
          <p:cNvSpPr txBox="1"/>
          <p:nvPr/>
        </p:nvSpPr>
        <p:spPr>
          <a:xfrm>
            <a:off x="7526655" y="5822870"/>
            <a:ext cx="6151842" cy="641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Parameter tuning and coordination across multiple edge nodes (ES1).</a:t>
            </a:r>
          </a:p>
        </p:txBody>
      </p:sp>
      <p:sp>
        <p:nvSpPr>
          <p:cNvPr id="197" name="Text 16"/>
          <p:cNvSpPr txBox="1"/>
          <p:nvPr/>
        </p:nvSpPr>
        <p:spPr>
          <a:xfrm>
            <a:off x="740449" y="6949320"/>
            <a:ext cx="13149503" cy="641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This layered architecture ensures both localised efficiency and global coordination, supported by mathematical proofs of optimality and convergence.</a:t>
            </a:r>
          </a:p>
        </p:txBody>
      </p:sp>
      <p:pic>
        <p:nvPicPr>
          <p:cNvPr id="19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7366" y="7458113"/>
            <a:ext cx="1903985" cy="731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 0"/>
          <p:cNvSpPr txBox="1"/>
          <p:nvPr/>
        </p:nvSpPr>
        <p:spPr>
          <a:xfrm>
            <a:off x="837723" y="2027396"/>
            <a:ext cx="10002888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Key Contribution: The DRLE Framework</a:t>
            </a:r>
          </a:p>
        </p:txBody>
      </p:sp>
      <p:sp>
        <p:nvSpPr>
          <p:cNvPr id="201" name="Text 1"/>
          <p:cNvSpPr txBox="1"/>
          <p:nvPr/>
        </p:nvSpPr>
        <p:spPr>
          <a:xfrm>
            <a:off x="837723" y="3210162"/>
            <a:ext cx="6390731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Decentralised Multi-Agent Deep Q-Network (DQN) at the edge:</a:t>
            </a:r>
          </a:p>
        </p:txBody>
      </p:sp>
      <p:sp>
        <p:nvSpPr>
          <p:cNvPr id="202" name="Text 2"/>
          <p:cNvSpPr txBox="1"/>
          <p:nvPr/>
        </p:nvSpPr>
        <p:spPr>
          <a:xfrm>
            <a:off x="837723" y="3862387"/>
            <a:ext cx="6073838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Breaks down centralised control into per-intersection agents</a:t>
            </a:r>
          </a:p>
        </p:txBody>
      </p:sp>
      <p:sp>
        <p:nvSpPr>
          <p:cNvPr id="203" name="Text 3"/>
          <p:cNvSpPr txBox="1"/>
          <p:nvPr/>
        </p:nvSpPr>
        <p:spPr>
          <a:xfrm>
            <a:off x="837723" y="4514612"/>
            <a:ext cx="6972165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Each agent learns a policy to control traffic lights using local IoV data</a:t>
            </a:r>
          </a:p>
        </p:txBody>
      </p:sp>
      <p:sp>
        <p:nvSpPr>
          <p:cNvPr id="204" name="Text 4"/>
          <p:cNvSpPr txBox="1"/>
          <p:nvPr/>
        </p:nvSpPr>
        <p:spPr>
          <a:xfrm>
            <a:off x="837724" y="5166836"/>
            <a:ext cx="7433159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The architecture allows parallel, cooperative learning across intersections</a:t>
            </a:r>
          </a:p>
        </p:txBody>
      </p:sp>
      <p:sp>
        <p:nvSpPr>
          <p:cNvPr id="205" name="Text 5"/>
          <p:cNvSpPr txBox="1"/>
          <p:nvPr/>
        </p:nvSpPr>
        <p:spPr>
          <a:xfrm>
            <a:off x="837723" y="5819061"/>
            <a:ext cx="5522765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Built using open-source tools: Flow, SUMO, Ray, RLlib</a:t>
            </a:r>
          </a:p>
        </p:txBody>
      </p:sp>
      <p:pic>
        <p:nvPicPr>
          <p:cNvPr id="20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3349" y="6831269"/>
            <a:ext cx="3505202" cy="134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 0"/>
          <p:cNvSpPr txBox="1"/>
          <p:nvPr/>
        </p:nvSpPr>
        <p:spPr>
          <a:xfrm>
            <a:off x="837723" y="2027396"/>
            <a:ext cx="11258005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Navigating the Challenges of Edge-Based RL</a:t>
            </a:r>
          </a:p>
        </p:txBody>
      </p:sp>
      <p:sp>
        <p:nvSpPr>
          <p:cNvPr id="209" name="Text 1"/>
          <p:cNvSpPr txBox="1"/>
          <p:nvPr/>
        </p:nvSpPr>
        <p:spPr>
          <a:xfrm>
            <a:off x="837723" y="3210162"/>
            <a:ext cx="10191429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Challenges addressed Scalability: Solved by decomposing the problem and distributing computation.</a:t>
            </a:r>
          </a:p>
        </p:txBody>
      </p:sp>
      <p:sp>
        <p:nvSpPr>
          <p:cNvPr id="210" name="Text 2"/>
          <p:cNvSpPr txBox="1"/>
          <p:nvPr/>
        </p:nvSpPr>
        <p:spPr>
          <a:xfrm>
            <a:off x="837723" y="3862387"/>
            <a:ext cx="5794339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Latency: Mitigated using edge servers near intersections.</a:t>
            </a:r>
          </a:p>
        </p:txBody>
      </p:sp>
      <p:sp>
        <p:nvSpPr>
          <p:cNvPr id="211" name="Text 3"/>
          <p:cNvSpPr txBox="1"/>
          <p:nvPr/>
        </p:nvSpPr>
        <p:spPr>
          <a:xfrm>
            <a:off x="837724" y="4514612"/>
            <a:ext cx="6047941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Theoretical optimality: Proved with mathematical reasoning.</a:t>
            </a:r>
          </a:p>
        </p:txBody>
      </p:sp>
      <p:sp>
        <p:nvSpPr>
          <p:cNvPr id="212" name="Text 4"/>
          <p:cNvSpPr txBox="1"/>
          <p:nvPr/>
        </p:nvSpPr>
        <p:spPr>
          <a:xfrm>
            <a:off x="837723" y="5166836"/>
            <a:ext cx="1153735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Real-world deployment readiness: Ensured by using practical network simulation (NS-3) and edge-friendly design.</a:t>
            </a:r>
          </a:p>
        </p:txBody>
      </p:sp>
      <p:sp>
        <p:nvSpPr>
          <p:cNvPr id="213" name="Text 5"/>
          <p:cNvSpPr txBox="1"/>
          <p:nvPr/>
        </p:nvSpPr>
        <p:spPr>
          <a:xfrm>
            <a:off x="837724" y="5819061"/>
            <a:ext cx="9788588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Communication constraints: Efficient V2X communication modeled and shown to have low delay.</a:t>
            </a:r>
          </a:p>
        </p:txBody>
      </p:sp>
      <p:pic>
        <p:nvPicPr>
          <p:cNvPr id="21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2425" y="6831269"/>
            <a:ext cx="3505202" cy="134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 0"/>
          <p:cNvSpPr txBox="1"/>
          <p:nvPr/>
        </p:nvSpPr>
        <p:spPr>
          <a:xfrm>
            <a:off x="687348" y="541256"/>
            <a:ext cx="4306764" cy="56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500"/>
              </a:lnSpc>
              <a:defRPr sz="36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Architecture Diagram</a:t>
            </a:r>
          </a:p>
        </p:txBody>
      </p:sp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8611" y="6845083"/>
            <a:ext cx="3505202" cy="134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3166" y="1238543"/>
            <a:ext cx="6674373" cy="6654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 0"/>
          <p:cNvSpPr txBox="1"/>
          <p:nvPr/>
        </p:nvSpPr>
        <p:spPr>
          <a:xfrm>
            <a:off x="757117" y="594835"/>
            <a:ext cx="8512276" cy="624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000"/>
              </a:lnSpc>
              <a:defRPr sz="40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</a:lstStyle>
          <a:p>
            <a:pPr/>
            <a:r>
              <a:t>Implementation Strategy &amp; Evaluation</a:t>
            </a:r>
          </a:p>
        </p:txBody>
      </p:sp>
      <p:sp>
        <p:nvSpPr>
          <p:cNvPr id="221" name="Text 1"/>
          <p:cNvSpPr txBox="1"/>
          <p:nvPr/>
        </p:nvSpPr>
        <p:spPr>
          <a:xfrm>
            <a:off x="757116" y="1750098"/>
            <a:ext cx="6294242" cy="66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Implementation strategy (Simulation setup &amp; tools) Simulator: SUMO (for traffic simulation)</a:t>
            </a:r>
          </a:p>
        </p:txBody>
      </p:sp>
      <p:sp>
        <p:nvSpPr>
          <p:cNvPr id="222" name="Text 2"/>
          <p:cNvSpPr txBox="1"/>
          <p:nvPr/>
        </p:nvSpPr>
        <p:spPr>
          <a:xfrm>
            <a:off x="757116" y="2636996"/>
            <a:ext cx="2464242" cy="32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RL library: RLlib (via Ray)</a:t>
            </a:r>
          </a:p>
        </p:txBody>
      </p:sp>
      <p:sp>
        <p:nvSpPr>
          <p:cNvPr id="223" name="Text 3"/>
          <p:cNvSpPr txBox="1"/>
          <p:nvPr/>
        </p:nvSpPr>
        <p:spPr>
          <a:xfrm>
            <a:off x="757116" y="3177776"/>
            <a:ext cx="2448640" cy="32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Integration platform: Flow</a:t>
            </a:r>
          </a:p>
        </p:txBody>
      </p:sp>
      <p:sp>
        <p:nvSpPr>
          <p:cNvPr id="224" name="Text 4"/>
          <p:cNvSpPr txBox="1"/>
          <p:nvPr/>
        </p:nvSpPr>
        <p:spPr>
          <a:xfrm>
            <a:off x="757117" y="3718559"/>
            <a:ext cx="6203696" cy="32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Algorithm tested: DQN, Distributed DQN (dDQN), PPO, ES, ARS</a:t>
            </a:r>
          </a:p>
        </p:txBody>
      </p:sp>
      <p:sp>
        <p:nvSpPr>
          <p:cNvPr id="225" name="Text 5"/>
          <p:cNvSpPr txBox="1"/>
          <p:nvPr/>
        </p:nvSpPr>
        <p:spPr>
          <a:xfrm>
            <a:off x="757117" y="4259341"/>
            <a:ext cx="4848945" cy="32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Hardware: Trained on a GPU-powered workstation</a:t>
            </a:r>
          </a:p>
        </p:txBody>
      </p:sp>
      <p:sp>
        <p:nvSpPr>
          <p:cNvPr id="226" name="Text 6"/>
          <p:cNvSpPr txBox="1"/>
          <p:nvPr/>
        </p:nvSpPr>
        <p:spPr>
          <a:xfrm>
            <a:off x="757116" y="4800124"/>
            <a:ext cx="6294242" cy="666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B353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Evaluation scale: Grid networks with 5×5, 10×10, 15×15 intersections</a:t>
            </a:r>
          </a:p>
        </p:txBody>
      </p:sp>
      <p:pic>
        <p:nvPicPr>
          <p:cNvPr id="22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6663" y="1798796"/>
            <a:ext cx="6294241" cy="6294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84377" y="7749540"/>
            <a:ext cx="1071403" cy="411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